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E6"/>
    <a:srgbClr val="C82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3595"/>
  </p:normalViewPr>
  <p:slideViewPr>
    <p:cSldViewPr snapToGrid="0" snapToObjects="1">
      <p:cViewPr varScale="1">
        <p:scale>
          <a:sx n="83" d="100"/>
          <a:sy n="83" d="100"/>
        </p:scale>
        <p:origin x="208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7B29B-1AE2-D747-9553-85E2117BCA40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8C5D-9306-F849-98AF-4A6FD3FD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7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CB2EF-6FD7-FF49-81A4-97270236B52C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C6E06-1F72-A246-A637-2A1451BC0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C6E06-1F72-A246-A637-2A1451BC04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98C9-F3D7-2F49-B233-2F51329D2FAE}" type="datetime1">
              <a:rPr lang="da-DK" smtClean="0"/>
              <a:t>16.03.2023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020E2-8F43-D94E-B906-382824E56C39}" type="datetime1">
              <a:rPr lang="da-DK" smtClean="0"/>
              <a:t>16.03.2023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ABB8-38FB-4F43-95F9-5179E80E599C}" type="datetime1">
              <a:rPr lang="da-DK" smtClean="0"/>
              <a:t>16.03.2023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2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29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429"/>
            <a:ext cx="10515600" cy="4598534"/>
          </a:xfrm>
        </p:spPr>
        <p:txBody>
          <a:bodyPr/>
          <a:lstStyle>
            <a:lvl1pPr marL="228600" indent="-228600">
              <a:buFont typeface="Wingdings" charset="2"/>
              <a:buChar char="q"/>
              <a:defRPr b="0">
                <a:latin typeface="+mj-lt"/>
              </a:defRPr>
            </a:lvl1pPr>
            <a:lvl2pPr marL="685800" indent="-228600">
              <a:buFont typeface="Wingdings" charset="2"/>
              <a:buChar char="q"/>
              <a:defRPr b="0">
                <a:latin typeface="+mj-lt"/>
              </a:defRPr>
            </a:lvl2pPr>
            <a:lvl3pPr marL="1143000" indent="-228600">
              <a:buFont typeface="Wingdings" charset="2"/>
              <a:buChar char="q"/>
              <a:defRPr b="0">
                <a:latin typeface="+mj-lt"/>
              </a:defRPr>
            </a:lvl3pPr>
            <a:lvl4pPr marL="1600200" indent="-228600">
              <a:buFont typeface="Wingdings" charset="2"/>
              <a:buChar char="q"/>
              <a:defRPr b="0">
                <a:latin typeface="+mj-lt"/>
              </a:defRPr>
            </a:lvl4pPr>
            <a:lvl5pPr marL="2057400" indent="-228600">
              <a:buFont typeface="Wingdings" charset="2"/>
              <a:buChar char="q"/>
              <a:defRPr b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>
            <a:lvl1pPr algn="l">
              <a:defRPr sz="1600">
                <a:latin typeface="+mj-lt"/>
                <a:ea typeface="Apple Chancery" charset="0"/>
                <a:cs typeface="Apple Chancery" charset="0"/>
              </a:defRPr>
            </a:lvl1pPr>
          </a:lstStyle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799" y="6492875"/>
            <a:ext cx="2743200" cy="365125"/>
          </a:xfrm>
        </p:spPr>
        <p:txBody>
          <a:bodyPr/>
          <a:lstStyle>
            <a:lvl1pPr>
              <a:defRPr sz="1600">
                <a:latin typeface="+mj-lt"/>
                <a:ea typeface="Apple Chancery" charset="0"/>
                <a:cs typeface="Apple Chancery" charset="0"/>
              </a:defRPr>
            </a:lvl1pPr>
          </a:lstStyle>
          <a:p>
            <a:fld id="{B89D90CA-5368-0446-AAEC-7315DFC57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9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F9E-756A-104C-A8B9-B9D9622C4220}" type="datetime1">
              <a:rPr lang="da-DK" smtClean="0"/>
              <a:t>16.03.2023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5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008E-A61F-264F-BF0D-6173A7AD9281}" type="datetime1">
              <a:rPr lang="da-DK" smtClean="0"/>
              <a:t>16.03.2023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4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D91-0B18-8841-BA46-D3619ABCD32F}" type="datetime1">
              <a:rPr lang="da-DK" smtClean="0"/>
              <a:t>16.03.2023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2966B-79F7-094C-8C90-CCAF50354DB2}" type="datetime1">
              <a:rPr lang="da-DK" smtClean="0"/>
              <a:t>16.03.2023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4275-1F7D-DB46-AE0D-3AAE2EBA6B0C}" type="datetime1">
              <a:rPr lang="da-DK" smtClean="0"/>
              <a:t>16.03.2023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9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9C78-09F7-4146-9B37-00B970FDCA7C}" type="datetime1">
              <a:rPr lang="da-DK" smtClean="0"/>
              <a:t>16.03.2023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79C1-9EC5-7347-B617-1DA00A37268F}" type="datetime1">
              <a:rPr lang="da-DK" smtClean="0"/>
              <a:t>16.03.2023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0F88-2896-F74C-BFA9-A0A1D3E151C1}" type="datetime1">
              <a:rPr lang="da-DK" smtClean="0"/>
              <a:t>16.03.2023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ME 346: Heat Transfer,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D90CA-5368-0446-AAEC-7315DFC57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MS-101: ME Lecture-2</a:t>
            </a:r>
            <a:br>
              <a:rPr lang="en-US" b="1" dirty="0"/>
            </a:br>
            <a:r>
              <a:rPr lang="en-US" b="1" dirty="0"/>
              <a:t>Solid Modeling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417127"/>
            <a:ext cx="3750197" cy="88174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Date: Mar 18, 2023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067804" y="6433457"/>
            <a:ext cx="3113316" cy="42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Instructor: </a:t>
            </a:r>
            <a:r>
              <a:rPr lang="en-US" dirty="0" err="1"/>
              <a:t>Ankit</a:t>
            </a:r>
            <a:r>
              <a:rPr lang="en-US" dirty="0"/>
              <a:t> Jain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99D1-F25A-0E44-8311-688E2FBF855B}"/>
              </a:ext>
            </a:extLst>
          </p:cNvPr>
          <p:cNvSpPr txBox="1"/>
          <p:nvPr/>
        </p:nvSpPr>
        <p:spPr>
          <a:xfrm>
            <a:off x="905182" y="3863221"/>
            <a:ext cx="1076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Digital prototype of actual product consisting of parts and sub-assemblies</a:t>
            </a:r>
          </a:p>
          <a:p>
            <a:pPr algn="ctr"/>
            <a:r>
              <a:rPr lang="fr" b="1" dirty="0"/>
              <a:t>(Reference: </a:t>
            </a:r>
            <a:r>
              <a:rPr lang="fr" dirty="0" err="1"/>
              <a:t>Chapter</a:t>
            </a:r>
            <a:r>
              <a:rPr lang="fr" dirty="0"/>
              <a:t> # 5, Lieu &amp; Sorby)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endParaRPr lang="en-IN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14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F19E0A-B5CB-8C48-B06E-F026257D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2" y="1343818"/>
            <a:ext cx="3830293" cy="3817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42595" cy="1325563"/>
          </a:xfrm>
        </p:spPr>
        <p:txBody>
          <a:bodyPr/>
          <a:lstStyle/>
          <a:p>
            <a:r>
              <a:rPr lang="en-IN" dirty="0"/>
              <a:t>Further Complexity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D35A7-E8BD-F641-B513-C4917371A5A8}"/>
              </a:ext>
            </a:extLst>
          </p:cNvPr>
          <p:cNvSpPr/>
          <p:nvPr/>
        </p:nvSpPr>
        <p:spPr>
          <a:xfrm>
            <a:off x="948242" y="5394572"/>
            <a:ext cx="703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Different Sketching Plane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636ECE-440E-CB41-803E-F9E4C9326D02}"/>
              </a:ext>
            </a:extLst>
          </p:cNvPr>
          <p:cNvGrpSpPr/>
          <p:nvPr/>
        </p:nvGrpSpPr>
        <p:grpSpPr>
          <a:xfrm>
            <a:off x="6368142" y="3606350"/>
            <a:ext cx="5010065" cy="3075786"/>
            <a:chOff x="6368142" y="3606350"/>
            <a:chExt cx="5010065" cy="30757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DED52-5B89-6F45-AF1F-352D1A710568}"/>
                </a:ext>
              </a:extLst>
            </p:cNvPr>
            <p:cNvSpPr txBox="1"/>
            <p:nvPr/>
          </p:nvSpPr>
          <p:spPr>
            <a:xfrm>
              <a:off x="10431666" y="5400690"/>
              <a:ext cx="94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+mj-lt"/>
                </a:rPr>
                <a:t>Array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71C5A4-307D-8941-99EB-93465A70F043}"/>
                </a:ext>
              </a:extLst>
            </p:cNvPr>
            <p:cNvGrpSpPr/>
            <p:nvPr/>
          </p:nvGrpSpPr>
          <p:grpSpPr>
            <a:xfrm>
              <a:off x="6368142" y="3606350"/>
              <a:ext cx="3740695" cy="3075786"/>
              <a:chOff x="7129036" y="3258994"/>
              <a:chExt cx="3740695" cy="30757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B8FF03D-4E8F-FE40-9AE3-580B48D10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9036" y="3258994"/>
                <a:ext cx="3740695" cy="159325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15E90AA-C1AF-274F-8675-11D0D8DFC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9036" y="4872886"/>
                <a:ext cx="3386278" cy="146189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33949B-9A40-8B49-89AC-8EF8E6010340}"/>
              </a:ext>
            </a:extLst>
          </p:cNvPr>
          <p:cNvGrpSpPr/>
          <p:nvPr/>
        </p:nvGrpSpPr>
        <p:grpSpPr>
          <a:xfrm>
            <a:off x="6054862" y="187015"/>
            <a:ext cx="5493841" cy="3446509"/>
            <a:chOff x="6054862" y="187015"/>
            <a:chExt cx="5493841" cy="34465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5857FC-0EB9-B541-B52F-C55353ED350D}"/>
                </a:ext>
              </a:extLst>
            </p:cNvPr>
            <p:cNvSpPr txBox="1"/>
            <p:nvPr/>
          </p:nvSpPr>
          <p:spPr>
            <a:xfrm>
              <a:off x="10431666" y="1955304"/>
              <a:ext cx="1117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+mj-lt"/>
                </a:rPr>
                <a:t>Mirror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B7CA42-745B-0348-91D5-56BD3B33E36B}"/>
                </a:ext>
              </a:extLst>
            </p:cNvPr>
            <p:cNvGrpSpPr/>
            <p:nvPr/>
          </p:nvGrpSpPr>
          <p:grpSpPr>
            <a:xfrm>
              <a:off x="6054862" y="187015"/>
              <a:ext cx="3967038" cy="3446509"/>
              <a:chOff x="2555823" y="204935"/>
              <a:chExt cx="7232754" cy="628371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41245D5-EFEF-CC44-A2A3-FA27DF796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2087" b="3543"/>
              <a:stretch/>
            </p:blipFill>
            <p:spPr>
              <a:xfrm>
                <a:off x="2555823" y="3445731"/>
                <a:ext cx="7232754" cy="304292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8DF4293-87DC-3347-80DA-CF708414BD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0000"/>
              <a:stretch/>
            </p:blipFill>
            <p:spPr>
              <a:xfrm>
                <a:off x="2555823" y="204935"/>
                <a:ext cx="7232754" cy="3429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72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3410E-5859-EB4E-884B-76C00B7F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6" y="685257"/>
            <a:ext cx="9404194" cy="617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93614"/>
            <a:ext cx="11842595" cy="1325563"/>
          </a:xfrm>
        </p:spPr>
        <p:txBody>
          <a:bodyPr/>
          <a:lstStyle/>
          <a:p>
            <a:r>
              <a:rPr lang="en-IN" dirty="0"/>
              <a:t>Feature-based </a:t>
            </a:r>
            <a:r>
              <a:rPr lang="en-IN" dirty="0" err="1"/>
              <a:t>Modeling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</p:spTree>
    <p:extLst>
      <p:ext uri="{BB962C8B-B14F-4D97-AF65-F5344CB8AC3E}">
        <p14:creationId xmlns:p14="http://schemas.microsoft.com/office/powerpoint/2010/main" val="331773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1730829"/>
            <a:ext cx="10515600" cy="45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q"/>
              <a:defRPr sz="2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  <a:defRPr sz="1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  <a:defRPr sz="1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/>
              <a:t>© Ankit Jain</a:t>
            </a:r>
          </a:p>
          <a:p>
            <a:pPr marL="0" indent="0" algn="ctr">
              <a:buFont typeface="Wingdings" charset="2"/>
              <a:buNone/>
            </a:pPr>
            <a:r>
              <a:rPr lang="en-US"/>
              <a:t>All rights reserved. </a:t>
            </a:r>
          </a:p>
          <a:p>
            <a:pPr marL="0" indent="0" algn="ctr">
              <a:buFont typeface="Wingdings" charset="2"/>
              <a:buNone/>
            </a:pPr>
            <a:r>
              <a:rPr lang="en-US"/>
              <a:t>You may not make copies or disseminate this material in any form without my express permission. 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CC81E3-96D2-534E-A88F-FD00B0E9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</p:spTree>
    <p:extLst>
      <p:ext uri="{BB962C8B-B14F-4D97-AF65-F5344CB8AC3E}">
        <p14:creationId xmlns:p14="http://schemas.microsoft.com/office/powerpoint/2010/main" val="37984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2" y="0"/>
            <a:ext cx="10515600" cy="1325563"/>
          </a:xfrm>
        </p:spPr>
        <p:txBody>
          <a:bodyPr/>
          <a:lstStyle/>
          <a:p>
            <a:r>
              <a:rPr lang="en-US" dirty="0"/>
              <a:t>Solid Modeling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58EB8-6F7E-1245-A213-6B113FB877D0}"/>
              </a:ext>
            </a:extLst>
          </p:cNvPr>
          <p:cNvSpPr/>
          <p:nvPr/>
        </p:nvSpPr>
        <p:spPr>
          <a:xfrm>
            <a:off x="178907" y="4120014"/>
            <a:ext cx="41043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800" dirty="0">
                <a:solidFill>
                  <a:srgbClr val="FF0000"/>
                </a:solidFill>
                <a:latin typeface="+mj-lt"/>
              </a:rPr>
              <a:t>Computer based simulation that provides a visual display of an object as if it existed in three dimensions </a:t>
            </a:r>
            <a:endParaRPr lang="en-IN" sz="2800" dirty="0"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9C1D7-B222-174B-8BCE-6A10EBE2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21" y="196662"/>
            <a:ext cx="7685930" cy="61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55B956-EAB9-FF45-8F38-9A607AA7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7" y="807375"/>
            <a:ext cx="10939346" cy="476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3D-Models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163C6-A126-1544-A9DB-7AD02666B68D}"/>
              </a:ext>
            </a:extLst>
          </p:cNvPr>
          <p:cNvSpPr txBox="1"/>
          <p:nvPr/>
        </p:nvSpPr>
        <p:spPr>
          <a:xfrm>
            <a:off x="546409" y="5603542"/>
            <a:ext cx="114206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Solid models contain information about the outside as well  as inside of a part </a:t>
            </a:r>
          </a:p>
          <a:p>
            <a:endParaRPr lang="en-IN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</p:spTree>
    <p:extLst>
      <p:ext uri="{BB962C8B-B14F-4D97-AF65-F5344CB8AC3E}">
        <p14:creationId xmlns:p14="http://schemas.microsoft.com/office/powerpoint/2010/main" val="137803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7710"/>
            <a:ext cx="10515600" cy="1325563"/>
          </a:xfrm>
        </p:spPr>
        <p:txBody>
          <a:bodyPr/>
          <a:lstStyle/>
          <a:p>
            <a:r>
              <a:rPr lang="en-US" dirty="0"/>
              <a:t>Creating Complex 3D-objects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5E4F1D-ED93-FF46-A956-931F34AA972F}"/>
              </a:ext>
            </a:extLst>
          </p:cNvPr>
          <p:cNvGrpSpPr/>
          <p:nvPr/>
        </p:nvGrpSpPr>
        <p:grpSpPr>
          <a:xfrm>
            <a:off x="125404" y="746845"/>
            <a:ext cx="5386040" cy="5743926"/>
            <a:chOff x="125404" y="746845"/>
            <a:chExt cx="5386040" cy="57439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EB0C32-357A-3D41-A041-60D27B22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011" y="746845"/>
              <a:ext cx="4473908" cy="43962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163C6-A126-1544-A9DB-7AD02666B68D}"/>
                </a:ext>
              </a:extLst>
            </p:cNvPr>
            <p:cNvSpPr txBox="1"/>
            <p:nvPr/>
          </p:nvSpPr>
          <p:spPr>
            <a:xfrm>
              <a:off x="125404" y="5259665"/>
              <a:ext cx="538604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Using 2D-sketches: (a) extrusion (b) revolve</a:t>
              </a:r>
            </a:p>
            <a:p>
              <a:endParaRPr lang="en-IN" dirty="0"/>
            </a:p>
          </p:txBody>
        </p:sp>
      </p:grp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7B3D70-1269-E043-B684-E1A19601F133}"/>
              </a:ext>
            </a:extLst>
          </p:cNvPr>
          <p:cNvGrpSpPr/>
          <p:nvPr/>
        </p:nvGrpSpPr>
        <p:grpSpPr>
          <a:xfrm>
            <a:off x="7070117" y="301642"/>
            <a:ext cx="5386040" cy="6373795"/>
            <a:chOff x="7070117" y="301642"/>
            <a:chExt cx="5386040" cy="63737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3C55C2-5059-994B-92EC-9860A3B4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6526" y="301642"/>
              <a:ext cx="3445483" cy="55735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6765B-99FC-0943-88C8-29A434FF6279}"/>
                </a:ext>
              </a:extLst>
            </p:cNvPr>
            <p:cNvSpPr txBox="1"/>
            <p:nvPr/>
          </p:nvSpPr>
          <p:spPr>
            <a:xfrm>
              <a:off x="7070117" y="5875218"/>
              <a:ext cx="53860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Combining existing objects</a:t>
              </a:r>
            </a:p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395A2C-EB29-F843-A166-7F6ACF511403}"/>
              </a:ext>
            </a:extLst>
          </p:cNvPr>
          <p:cNvGrpSpPr/>
          <p:nvPr/>
        </p:nvGrpSpPr>
        <p:grpSpPr>
          <a:xfrm>
            <a:off x="6461252" y="1316473"/>
            <a:ext cx="5342021" cy="4993839"/>
            <a:chOff x="4993556" y="2330604"/>
            <a:chExt cx="5342021" cy="4993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E1DA11-6DF8-6C47-B786-991DEAD3ED71}"/>
                </a:ext>
              </a:extLst>
            </p:cNvPr>
            <p:cNvSpPr/>
            <p:nvPr/>
          </p:nvSpPr>
          <p:spPr>
            <a:xfrm>
              <a:off x="4993556" y="2330604"/>
              <a:ext cx="4916710" cy="4840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AA1013-C8DD-4544-BC49-852AC5DC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1982" y="2406856"/>
              <a:ext cx="4498385" cy="4121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8654AB-3981-B94F-B118-192C37A68555}"/>
                </a:ext>
              </a:extLst>
            </p:cNvPr>
            <p:cNvSpPr txBox="1"/>
            <p:nvPr/>
          </p:nvSpPr>
          <p:spPr>
            <a:xfrm>
              <a:off x="6609847" y="6524224"/>
              <a:ext cx="37257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rgbClr val="FF0000"/>
                  </a:solidFill>
                  <a:latin typeface="+mj-lt"/>
                </a:rPr>
                <a:t>Revolve</a:t>
              </a: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0255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6" y="18255"/>
            <a:ext cx="10515600" cy="1325563"/>
          </a:xfrm>
        </p:spPr>
        <p:txBody>
          <a:bodyPr/>
          <a:lstStyle/>
          <a:p>
            <a:r>
              <a:rPr lang="en-US" dirty="0"/>
              <a:t>Proper and Improper Profiles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01276-E827-1142-B3CA-9FD49A45A08D}"/>
              </a:ext>
            </a:extLst>
          </p:cNvPr>
          <p:cNvSpPr/>
          <p:nvPr/>
        </p:nvSpPr>
        <p:spPr>
          <a:xfrm>
            <a:off x="3179599" y="5400272"/>
            <a:ext cx="32790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Valid profiles must be</a:t>
            </a:r>
          </a:p>
          <a:p>
            <a:pPr algn="r"/>
            <a:r>
              <a:rPr lang="en-IN" sz="2800" dirty="0">
                <a:solidFill>
                  <a:srgbClr val="FF0000"/>
                </a:solidFill>
                <a:latin typeface="+mj-lt"/>
              </a:rPr>
              <a:t>closed loops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0CE72-035A-0648-8A53-F86222B0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71" y="18255"/>
            <a:ext cx="4642778" cy="6786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4346CB-9D89-5443-9EF6-BCB20AF757DD}"/>
              </a:ext>
            </a:extLst>
          </p:cNvPr>
          <p:cNvSpPr/>
          <p:nvPr/>
        </p:nvSpPr>
        <p:spPr>
          <a:xfrm>
            <a:off x="7047571" y="3382506"/>
            <a:ext cx="4793134" cy="337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CBC303-CEA7-FA4A-9B97-56C92B7E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0" r="9458"/>
          <a:stretch/>
        </p:blipFill>
        <p:spPr>
          <a:xfrm>
            <a:off x="6184999" y="511446"/>
            <a:ext cx="5976005" cy="60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42595" cy="1325563"/>
          </a:xfrm>
        </p:spPr>
        <p:txBody>
          <a:bodyPr/>
          <a:lstStyle/>
          <a:p>
            <a:r>
              <a:rPr lang="en-IN" dirty="0"/>
              <a:t>Making Precise Profiles – Constraints 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01276-E827-1142-B3CA-9FD49A45A08D}"/>
              </a:ext>
            </a:extLst>
          </p:cNvPr>
          <p:cNvSpPr/>
          <p:nvPr/>
        </p:nvSpPr>
        <p:spPr>
          <a:xfrm>
            <a:off x="349406" y="1182231"/>
            <a:ext cx="44739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Constraints are </a:t>
            </a:r>
            <a:r>
              <a:rPr lang="en-IN" sz="2800" u="sng" dirty="0">
                <a:solidFill>
                  <a:srgbClr val="FF0000"/>
                </a:solidFill>
                <a:latin typeface="+mj-lt"/>
              </a:rPr>
              <a:t>geometric relationships</a:t>
            </a:r>
            <a:r>
              <a:rPr lang="en-IN" sz="28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en-IN" sz="2800" u="sng" dirty="0">
                <a:solidFill>
                  <a:srgbClr val="FF0000"/>
                </a:solidFill>
                <a:latin typeface="+mj-lt"/>
              </a:rPr>
              <a:t>dimensions</a:t>
            </a:r>
            <a:r>
              <a:rPr lang="en-IN" sz="2800" dirty="0">
                <a:solidFill>
                  <a:srgbClr val="FF0000"/>
                </a:solidFill>
                <a:latin typeface="+mj-lt"/>
              </a:rPr>
              <a:t> or </a:t>
            </a:r>
          </a:p>
          <a:p>
            <a:r>
              <a:rPr lang="en-IN" sz="2800" u="sng" dirty="0">
                <a:solidFill>
                  <a:srgbClr val="FF0000"/>
                </a:solidFill>
                <a:latin typeface="+mj-lt"/>
              </a:rPr>
              <a:t>equations</a:t>
            </a:r>
            <a:r>
              <a:rPr lang="en-IN" sz="2800" dirty="0">
                <a:solidFill>
                  <a:srgbClr val="FF0000"/>
                </a:solidFill>
                <a:latin typeface="+mj-lt"/>
              </a:rPr>
              <a:t> that control the size, shape of entities in the profile sketch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3BB05-B73D-A543-9D43-623F976D90F0}"/>
              </a:ext>
            </a:extLst>
          </p:cNvPr>
          <p:cNvSpPr/>
          <p:nvPr/>
        </p:nvSpPr>
        <p:spPr>
          <a:xfrm>
            <a:off x="2586397" y="5538768"/>
            <a:ext cx="34141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Geometric Constraints</a:t>
            </a:r>
          </a:p>
          <a:p>
            <a:pPr algn="r"/>
            <a:r>
              <a:rPr lang="en-IN" sz="2800" dirty="0">
                <a:solidFill>
                  <a:srgbClr val="FF0000"/>
                </a:solidFill>
                <a:latin typeface="+mj-lt"/>
              </a:rPr>
              <a:t>- Not unique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D3A6C-2DF0-0A49-A52A-5B5F9D8B5E72}"/>
              </a:ext>
            </a:extLst>
          </p:cNvPr>
          <p:cNvSpPr/>
          <p:nvPr/>
        </p:nvSpPr>
        <p:spPr>
          <a:xfrm>
            <a:off x="2269670" y="4545964"/>
            <a:ext cx="9891334" cy="1978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42595" cy="1325563"/>
          </a:xfrm>
        </p:spPr>
        <p:txBody>
          <a:bodyPr/>
          <a:lstStyle/>
          <a:p>
            <a:r>
              <a:rPr lang="en-IN" dirty="0"/>
              <a:t>Geometric Constraints 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D35A7-E8BD-F641-B513-C4917371A5A8}"/>
              </a:ext>
            </a:extLst>
          </p:cNvPr>
          <p:cNvSpPr/>
          <p:nvPr/>
        </p:nvSpPr>
        <p:spPr>
          <a:xfrm>
            <a:off x="136070" y="171295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Examples of geometric constraints -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Concentric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Point on line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Horizontal/Vertical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Tangent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Colinear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Parallel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Perpendicular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dirty="0">
                <a:solidFill>
                  <a:srgbClr val="FF0000"/>
                </a:solidFill>
                <a:latin typeface="+mj-lt"/>
              </a:rPr>
              <a:t>Symmetric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38CAB-C2CF-454C-B40D-1CBA26F8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12" y="-18255"/>
            <a:ext cx="633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8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42595" cy="1325563"/>
          </a:xfrm>
        </p:spPr>
        <p:txBody>
          <a:bodyPr/>
          <a:lstStyle/>
          <a:p>
            <a:r>
              <a:rPr lang="en-IN" dirty="0"/>
              <a:t>Dimensional Constraints 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D35A7-E8BD-F641-B513-C4917371A5A8}"/>
              </a:ext>
            </a:extLst>
          </p:cNvPr>
          <p:cNvSpPr/>
          <p:nvPr/>
        </p:nvSpPr>
        <p:spPr>
          <a:xfrm>
            <a:off x="772332" y="1191065"/>
            <a:ext cx="10647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Measurements used to control the size and position of sketch entities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E7187-AA8C-FC4A-A776-AD068C40809C}"/>
              </a:ext>
            </a:extLst>
          </p:cNvPr>
          <p:cNvSpPr/>
          <p:nvPr/>
        </p:nvSpPr>
        <p:spPr>
          <a:xfrm>
            <a:off x="3184070" y="5860798"/>
            <a:ext cx="4978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A set of constraints is not unique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B2988-98FD-BA48-A06F-DC21F0EF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47" y="1693550"/>
            <a:ext cx="10291305" cy="40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9879-378D-714F-84CC-321A3775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1842595" cy="1325563"/>
          </a:xfrm>
        </p:spPr>
        <p:txBody>
          <a:bodyPr/>
          <a:lstStyle/>
          <a:p>
            <a:r>
              <a:rPr lang="en-IN" dirty="0"/>
              <a:t>Associative and Algebraic Constraints </a:t>
            </a:r>
            <a:endParaRPr lang="en-IN" dirty="0"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8ABF-81A3-874D-85CE-DCA0D477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0CA-5368-0446-AAEC-7315DFC5775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EF4C929-746B-384C-BFE3-A5A897C5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6368143" cy="365125"/>
          </a:xfrm>
        </p:spPr>
        <p:txBody>
          <a:bodyPr/>
          <a:lstStyle/>
          <a:p>
            <a:r>
              <a:rPr lang="en-US" dirty="0"/>
              <a:t>MS 101: Maker’s Space: ME-Lecture-2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D35A7-E8BD-F641-B513-C4917371A5A8}"/>
              </a:ext>
            </a:extLst>
          </p:cNvPr>
          <p:cNvSpPr/>
          <p:nvPr/>
        </p:nvSpPr>
        <p:spPr>
          <a:xfrm>
            <a:off x="349406" y="1154316"/>
            <a:ext cx="7038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+mj-lt"/>
              </a:rPr>
              <a:t>relate one dimension to another using variables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7B957-FBC2-1E4A-A33A-25859EB0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" y="1622309"/>
            <a:ext cx="7433267" cy="4925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A8661-9371-0A40-98B5-5B0E0725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450" y="18255"/>
            <a:ext cx="4051300" cy="28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4CE20-D623-714C-B475-1D858291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996" y="3214825"/>
            <a:ext cx="4212919" cy="34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7104</TotalTime>
  <Words>300</Words>
  <Application>Microsoft Macintosh PowerPoint</Application>
  <PresentationFormat>Widescreen</PresentationFormat>
  <Paragraphs>67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MS-101: ME Lecture-2 Solid Modeling </vt:lpstr>
      <vt:lpstr>Solid Modeling</vt:lpstr>
      <vt:lpstr>3D-Models</vt:lpstr>
      <vt:lpstr>Creating Complex 3D-objects</vt:lpstr>
      <vt:lpstr>Proper and Improper Profiles</vt:lpstr>
      <vt:lpstr>Making Precise Profiles – Constraints </vt:lpstr>
      <vt:lpstr>Geometric Constraints </vt:lpstr>
      <vt:lpstr>Dimensional Constraints </vt:lpstr>
      <vt:lpstr>Associative and Algebraic Constraints </vt:lpstr>
      <vt:lpstr>Further Complexity</vt:lpstr>
      <vt:lpstr>Feature-based Modeling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417</cp:revision>
  <dcterms:created xsi:type="dcterms:W3CDTF">2019-09-08T08:38:27Z</dcterms:created>
  <dcterms:modified xsi:type="dcterms:W3CDTF">2023-03-16T12:23:28Z</dcterms:modified>
</cp:coreProperties>
</file>